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3"/>
  </p:notesMasterIdLst>
  <p:handoutMasterIdLst>
    <p:handoutMasterId r:id="rId4"/>
  </p:handoutMasterIdLst>
  <p:sldIdLst>
    <p:sldId id="269" r:id="rId2"/>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269D01E-BC32-4049-B463-5C60D7B0CCD2}" styleName="テーマ スタイル 2 - アクセント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スタイル (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4424" autoAdjust="0"/>
  </p:normalViewPr>
  <p:slideViewPr>
    <p:cSldViewPr>
      <p:cViewPr varScale="1">
        <p:scale>
          <a:sx n="77" d="100"/>
          <a:sy n="77" d="100"/>
        </p:scale>
        <p:origin x="3846" y="102"/>
      </p:cViewPr>
      <p:guideLst>
        <p:guide orient="horz" pos="3120"/>
        <p:guide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1"/>
            <a:ext cx="2919413" cy="495299"/>
          </a:xfrm>
          <a:prstGeom prst="rect">
            <a:avLst/>
          </a:prstGeom>
        </p:spPr>
        <p:txBody>
          <a:bodyPr vert="horz" lIns="91800" tIns="45900" rIns="91800" bIns="4590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1"/>
            <a:ext cx="2919412" cy="495299"/>
          </a:xfrm>
          <a:prstGeom prst="rect">
            <a:avLst/>
          </a:prstGeom>
        </p:spPr>
        <p:txBody>
          <a:bodyPr vert="horz" lIns="91800" tIns="45900" rIns="91800" bIns="45900" rtlCol="0"/>
          <a:lstStyle>
            <a:lvl1pPr algn="r">
              <a:defRPr sz="1200"/>
            </a:lvl1pPr>
          </a:lstStyle>
          <a:p>
            <a:fld id="{2897E052-9115-405C-B5A0-6B13D4057D1E}" type="datetimeFigureOut">
              <a:rPr kumimoji="1" lang="ja-JP" altLang="en-US" smtClean="0"/>
              <a:t>2025/12/2</a:t>
            </a:fld>
            <a:endParaRPr kumimoji="1" lang="ja-JP" altLang="en-US"/>
          </a:p>
        </p:txBody>
      </p:sp>
      <p:sp>
        <p:nvSpPr>
          <p:cNvPr id="4" name="フッター プレースホルダー 3"/>
          <p:cNvSpPr>
            <a:spLocks noGrp="1"/>
          </p:cNvSpPr>
          <p:nvPr>
            <p:ph type="ftr" sz="quarter" idx="2"/>
          </p:nvPr>
        </p:nvSpPr>
        <p:spPr>
          <a:xfrm>
            <a:off x="4" y="9371016"/>
            <a:ext cx="2919413" cy="495299"/>
          </a:xfrm>
          <a:prstGeom prst="rect">
            <a:avLst/>
          </a:prstGeom>
        </p:spPr>
        <p:txBody>
          <a:bodyPr vert="horz" lIns="91800" tIns="45900" rIns="91800" bIns="4590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6"/>
            <a:ext cx="2919412" cy="495299"/>
          </a:xfrm>
          <a:prstGeom prst="rect">
            <a:avLst/>
          </a:prstGeom>
        </p:spPr>
        <p:txBody>
          <a:bodyPr vert="horz" lIns="91800" tIns="45900" rIns="91800" bIns="45900" rtlCol="0" anchor="b"/>
          <a:lstStyle>
            <a:lvl1pPr algn="r">
              <a:defRPr sz="1200"/>
            </a:lvl1pPr>
          </a:lstStyle>
          <a:p>
            <a:fld id="{1858E2EF-BAFE-4F58-8F61-B4C81128F6E2}" type="slidenum">
              <a:rPr kumimoji="1" lang="ja-JP" altLang="en-US" smtClean="0"/>
              <a:t>‹#›</a:t>
            </a:fld>
            <a:endParaRPr kumimoji="1" lang="ja-JP" altLang="en-US"/>
          </a:p>
        </p:txBody>
      </p:sp>
    </p:spTree>
    <p:extLst>
      <p:ext uri="{BB962C8B-B14F-4D97-AF65-F5344CB8AC3E}">
        <p14:creationId xmlns:p14="http://schemas.microsoft.com/office/powerpoint/2010/main" val="49190723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5"/>
            <a:ext cx="2918832" cy="493316"/>
          </a:xfrm>
          <a:prstGeom prst="rect">
            <a:avLst/>
          </a:prstGeom>
        </p:spPr>
        <p:txBody>
          <a:bodyPr vert="horz" lIns="91755" tIns="45878" rIns="91755" bIns="4587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5" y="5"/>
            <a:ext cx="2918832" cy="493316"/>
          </a:xfrm>
          <a:prstGeom prst="rect">
            <a:avLst/>
          </a:prstGeom>
        </p:spPr>
        <p:txBody>
          <a:bodyPr vert="horz" lIns="91755" tIns="45878" rIns="91755" bIns="45878" rtlCol="0"/>
          <a:lstStyle>
            <a:lvl1pPr algn="r">
              <a:defRPr sz="1200"/>
            </a:lvl1pPr>
          </a:lstStyle>
          <a:p>
            <a:fld id="{BE7A8ADF-DC80-4E8F-91A2-06BC03A3977B}" type="datetimeFigureOut">
              <a:rPr kumimoji="1" lang="ja-JP" altLang="en-US" smtClean="0"/>
              <a:t>2025/12/2</a:t>
            </a:fld>
            <a:endParaRPr kumimoji="1" lang="ja-JP" altLang="en-US"/>
          </a:p>
        </p:txBody>
      </p:sp>
      <p:sp>
        <p:nvSpPr>
          <p:cNvPr id="4" name="スライド イメージ プレースホルダー 3"/>
          <p:cNvSpPr>
            <a:spLocks noGrp="1" noRot="1" noChangeAspect="1"/>
          </p:cNvSpPr>
          <p:nvPr>
            <p:ph type="sldImg" idx="2"/>
          </p:nvPr>
        </p:nvSpPr>
        <p:spPr>
          <a:xfrm>
            <a:off x="2087563" y="741363"/>
            <a:ext cx="2560637" cy="3698875"/>
          </a:xfrm>
          <a:prstGeom prst="rect">
            <a:avLst/>
          </a:prstGeom>
          <a:noFill/>
          <a:ln w="12700">
            <a:solidFill>
              <a:prstClr val="black"/>
            </a:solidFill>
          </a:ln>
        </p:spPr>
        <p:txBody>
          <a:bodyPr vert="horz" lIns="91755" tIns="45878" rIns="91755" bIns="45878" rtlCol="0" anchor="ctr"/>
          <a:lstStyle/>
          <a:p>
            <a:endParaRPr lang="ja-JP" altLang="en-US"/>
          </a:p>
        </p:txBody>
      </p:sp>
      <p:sp>
        <p:nvSpPr>
          <p:cNvPr id="5" name="ノート プレースホルダー 4"/>
          <p:cNvSpPr>
            <a:spLocks noGrp="1"/>
          </p:cNvSpPr>
          <p:nvPr>
            <p:ph type="body" sz="quarter" idx="3"/>
          </p:nvPr>
        </p:nvSpPr>
        <p:spPr>
          <a:xfrm>
            <a:off x="673577" y="4686507"/>
            <a:ext cx="5388610" cy="4439841"/>
          </a:xfrm>
          <a:prstGeom prst="rect">
            <a:avLst/>
          </a:prstGeom>
        </p:spPr>
        <p:txBody>
          <a:bodyPr vert="horz" lIns="91755" tIns="45878" rIns="91755" bIns="4587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371286"/>
            <a:ext cx="2918832" cy="493316"/>
          </a:xfrm>
          <a:prstGeom prst="rect">
            <a:avLst/>
          </a:prstGeom>
        </p:spPr>
        <p:txBody>
          <a:bodyPr vert="horz" lIns="91755" tIns="45878" rIns="91755" bIns="4587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5" y="9371286"/>
            <a:ext cx="2918832" cy="493316"/>
          </a:xfrm>
          <a:prstGeom prst="rect">
            <a:avLst/>
          </a:prstGeom>
        </p:spPr>
        <p:txBody>
          <a:bodyPr vert="horz" lIns="91755" tIns="45878" rIns="91755" bIns="45878" rtlCol="0" anchor="b"/>
          <a:lstStyle>
            <a:lvl1pPr algn="r">
              <a:defRPr sz="1200"/>
            </a:lvl1pPr>
          </a:lstStyle>
          <a:p>
            <a:fld id="{F5C3FBBD-F693-4EAD-BBD2-4663C8EDEFAA}" type="slidenum">
              <a:rPr kumimoji="1" lang="ja-JP" altLang="en-US" smtClean="0"/>
              <a:t>‹#›</a:t>
            </a:fld>
            <a:endParaRPr kumimoji="1" lang="ja-JP" altLang="en-US"/>
          </a:p>
        </p:txBody>
      </p:sp>
    </p:spTree>
    <p:extLst>
      <p:ext uri="{BB962C8B-B14F-4D97-AF65-F5344CB8AC3E}">
        <p14:creationId xmlns:p14="http://schemas.microsoft.com/office/powerpoint/2010/main" val="494512074"/>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Tree>
    <p:extLst>
      <p:ext uri="{BB962C8B-B14F-4D97-AF65-F5344CB8AC3E}">
        <p14:creationId xmlns:p14="http://schemas.microsoft.com/office/powerpoint/2010/main" val="107400064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85E082EA-4980-41F7-B718-5886BEDA6B33}" type="datetime1">
              <a:rPr lang="ja-JP" altLang="en-US" smtClean="0"/>
              <a:t>2025/12/2</a:t>
            </a:fld>
            <a:endParaRPr lang="ja-JP" altLang="en-US"/>
          </a:p>
        </p:txBody>
      </p:sp>
    </p:spTree>
    <p:extLst>
      <p:ext uri="{BB962C8B-B14F-4D97-AF65-F5344CB8AC3E}">
        <p14:creationId xmlns:p14="http://schemas.microsoft.com/office/powerpoint/2010/main" val="554237701"/>
      </p:ext>
    </p:extLst>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kumimoji="1" sz="4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1683668" y="798022"/>
            <a:ext cx="3600400" cy="626586"/>
          </a:xfrm>
          <a:prstGeom prst="rect">
            <a:avLst/>
          </a:prstGeom>
          <a:noFill/>
          <a:ln w="57150" cmpd="thinThick"/>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3" name="テキスト ボックス 2"/>
          <p:cNvSpPr txBox="1"/>
          <p:nvPr/>
        </p:nvSpPr>
        <p:spPr>
          <a:xfrm>
            <a:off x="116631" y="289033"/>
            <a:ext cx="4041691" cy="461665"/>
          </a:xfrm>
          <a:prstGeom prst="rect">
            <a:avLst/>
          </a:prstGeom>
          <a:noFill/>
        </p:spPr>
        <p:txBody>
          <a:bodyPr wrap="square" rtlCol="0">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大正製薬リポビタン第</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48</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回全国選抜高校テニス大会</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株式会社日本旅行</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九州法人営業部　　行</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a:xfrm>
            <a:off x="1921244" y="911260"/>
            <a:ext cx="3183885" cy="400110"/>
          </a:xfrm>
          <a:prstGeom prst="rect">
            <a:avLst/>
          </a:prstGeom>
        </p:spPr>
        <p:txBody>
          <a:bodyPr wrap="none">
            <a:spAutoFit/>
          </a:bodyPr>
          <a:lstStyle/>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変更 ・ 取消 ・ 追加 連絡書</a:t>
            </a:r>
          </a:p>
        </p:txBody>
      </p:sp>
      <p:graphicFrame>
        <p:nvGraphicFramePr>
          <p:cNvPr id="12" name="表 11"/>
          <p:cNvGraphicFramePr>
            <a:graphicFrameLocks noGrp="1"/>
          </p:cNvGraphicFramePr>
          <p:nvPr>
            <p:extLst>
              <p:ext uri="{D42A27DB-BD31-4B8C-83A1-F6EECF244321}">
                <p14:modId xmlns:p14="http://schemas.microsoft.com/office/powerpoint/2010/main" val="3770892814"/>
              </p:ext>
            </p:extLst>
          </p:nvPr>
        </p:nvGraphicFramePr>
        <p:xfrm>
          <a:off x="476671" y="3813693"/>
          <a:ext cx="6145938" cy="2908748"/>
        </p:xfrm>
        <a:graphic>
          <a:graphicData uri="http://schemas.openxmlformats.org/drawingml/2006/table">
            <a:tbl>
              <a:tblPr firstRow="1" bandRow="1">
                <a:tableStyleId>{5940675A-B579-460E-94D1-54222C63F5DA}</a:tableStyleId>
              </a:tblPr>
              <a:tblGrid>
                <a:gridCol w="599604">
                  <a:extLst>
                    <a:ext uri="{9D8B030D-6E8A-4147-A177-3AD203B41FA5}">
                      <a16:colId xmlns:a16="http://schemas.microsoft.com/office/drawing/2014/main" val="20000"/>
                    </a:ext>
                  </a:extLst>
                </a:gridCol>
                <a:gridCol w="1798811">
                  <a:extLst>
                    <a:ext uri="{9D8B030D-6E8A-4147-A177-3AD203B41FA5}">
                      <a16:colId xmlns:a16="http://schemas.microsoft.com/office/drawing/2014/main" val="20001"/>
                    </a:ext>
                  </a:extLst>
                </a:gridCol>
                <a:gridCol w="2323464">
                  <a:extLst>
                    <a:ext uri="{9D8B030D-6E8A-4147-A177-3AD203B41FA5}">
                      <a16:colId xmlns:a16="http://schemas.microsoft.com/office/drawing/2014/main" val="20002"/>
                    </a:ext>
                  </a:extLst>
                </a:gridCol>
                <a:gridCol w="1424059">
                  <a:extLst>
                    <a:ext uri="{9D8B030D-6E8A-4147-A177-3AD203B41FA5}">
                      <a16:colId xmlns:a16="http://schemas.microsoft.com/office/drawing/2014/main" val="20003"/>
                    </a:ext>
                  </a:extLst>
                </a:gridCol>
              </a:tblGrid>
              <a:tr h="242385">
                <a:tc>
                  <a:txBody>
                    <a:bodyPr/>
                    <a:lstStyle/>
                    <a:p>
                      <a:pPr algn="ct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ctr"/>
                      <a:r>
                        <a:rPr kumimoji="1" lang="ja-JP" altLang="en-US" sz="1000" b="1" dirty="0">
                          <a:latin typeface="Meiryo UI" panose="020B0604030504040204" pitchFamily="50" charset="-128"/>
                          <a:ea typeface="Meiryo UI" panose="020B0604030504040204" pitchFamily="50" charset="-128"/>
                          <a:cs typeface="Meiryo UI" panose="020B0604030504040204" pitchFamily="50" charset="-128"/>
                        </a:rPr>
                        <a:t>変更前内容</a:t>
                      </a:r>
                    </a:p>
                  </a:txBody>
                  <a:tcPr/>
                </a:tc>
                <a:tc>
                  <a:txBody>
                    <a:bodyPr/>
                    <a:lstStyle/>
                    <a:p>
                      <a:pPr algn="ctr"/>
                      <a:r>
                        <a:rPr kumimoji="1" lang="ja-JP" altLang="en-US" sz="1050" b="1" dirty="0">
                          <a:latin typeface="Meiryo UI" panose="020B0604030504040204" pitchFamily="50" charset="-128"/>
                          <a:ea typeface="Meiryo UI" panose="020B0604030504040204" pitchFamily="50" charset="-128"/>
                          <a:cs typeface="Meiryo UI" panose="020B0604030504040204" pitchFamily="50" charset="-128"/>
                        </a:rPr>
                        <a:t>変更後内容</a:t>
                      </a:r>
                    </a:p>
                  </a:txBody>
                  <a:tcPr/>
                </a:tc>
                <a:tc>
                  <a:txBody>
                    <a:bodyPr/>
                    <a:lstStyle/>
                    <a:p>
                      <a:pPr algn="ctr"/>
                      <a:r>
                        <a:rPr kumimoji="1" lang="ja-JP" altLang="en-US" sz="1050" b="1" dirty="0">
                          <a:latin typeface="Meiryo UI" panose="020B0604030504040204" pitchFamily="50" charset="-128"/>
                          <a:ea typeface="Meiryo UI" panose="020B0604030504040204" pitchFamily="50" charset="-128"/>
                          <a:cs typeface="Meiryo UI" panose="020B0604030504040204" pitchFamily="50" charset="-128"/>
                        </a:rPr>
                        <a:t>弊社記入欄</a:t>
                      </a:r>
                    </a:p>
                  </a:txBody>
                  <a:tcPr/>
                </a:tc>
                <a:extLst>
                  <a:ext uri="{0D108BD9-81ED-4DB2-BD59-A6C34878D82A}">
                    <a16:rowId xmlns:a16="http://schemas.microsoft.com/office/drawing/2014/main" val="10000"/>
                  </a:ext>
                </a:extLst>
              </a:tr>
              <a:tr h="859365">
                <a:tc>
                  <a:txBody>
                    <a:bodyPr/>
                    <a:lstStyle/>
                    <a:p>
                      <a:pPr algn="ctr"/>
                      <a:endParaRPr kumimoji="1"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50" b="1" dirty="0">
                          <a:latin typeface="Meiryo UI" panose="020B0604030504040204" pitchFamily="50" charset="-128"/>
                          <a:ea typeface="Meiryo UI" panose="020B0604030504040204" pitchFamily="50" charset="-128"/>
                          <a:cs typeface="Meiryo UI" panose="020B0604030504040204" pitchFamily="50" charset="-128"/>
                        </a:rPr>
                        <a:t>宿泊</a:t>
                      </a:r>
                      <a:endParaRPr kumimoji="1"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ja-JP" altLang="en-US" sz="1050" b="1"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ja-JP" altLang="en-US" sz="1050" b="1" dirty="0">
                        <a:latin typeface="Meiryo UI" panose="020B0604030504040204" pitchFamily="50" charset="-128"/>
                        <a:ea typeface="Meiryo UI" panose="020B0604030504040204" pitchFamily="50" charset="-128"/>
                        <a:cs typeface="Meiryo UI" panose="020B0604030504040204" pitchFamily="50" charset="-128"/>
                      </a:endParaRPr>
                    </a:p>
                  </a:txBody>
                  <a:tcPr anchor="ctr">
                    <a:lnB w="12700" cap="flat" cmpd="sng" algn="ctr">
                      <a:solidFill>
                        <a:schemeClr val="tx1"/>
                      </a:solidFill>
                      <a:prstDash val="solid"/>
                      <a:round/>
                      <a:headEnd type="none" w="med" len="med"/>
                      <a:tailEnd type="none" w="med" len="med"/>
                    </a:lnB>
                  </a:tcPr>
                </a:tc>
                <a:tc>
                  <a:txBody>
                    <a:bodyPr/>
                    <a:lstStyle/>
                    <a:p>
                      <a:pPr algn="ctr"/>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lnB w="12700" cap="flat" cmpd="sng" algn="ctr">
                      <a:solidFill>
                        <a:schemeClr val="tx1"/>
                      </a:solidFill>
                      <a:prstDash val="solid"/>
                      <a:round/>
                      <a:headEnd type="none" w="med" len="med"/>
                      <a:tailEnd type="none" w="med" len="med"/>
                    </a:lnB>
                  </a:tcPr>
                </a:tc>
                <a:tc>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lnB w="12700" cap="flat" cmpd="sng" algn="ctr">
                      <a:solidFill>
                        <a:schemeClr val="tx1"/>
                      </a:solidFill>
                      <a:prstDash val="solid"/>
                      <a:round/>
                      <a:headEnd type="none" w="med" len="med"/>
                      <a:tailEnd type="none" w="med" len="med"/>
                    </a:lnB>
                  </a:tcPr>
                </a:tc>
                <a:tc>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882874">
                <a:tc>
                  <a:txBody>
                    <a:bodyPr/>
                    <a:lstStyle/>
                    <a:p>
                      <a:pPr algn="ctr"/>
                      <a:r>
                        <a:rPr kumimoji="1" lang="ja-JP" altLang="en-US" sz="1050" b="1" dirty="0">
                          <a:latin typeface="Meiryo UI" panose="020B0604030504040204" pitchFamily="50" charset="-128"/>
                          <a:ea typeface="Meiryo UI" panose="020B0604030504040204" pitchFamily="50" charset="-128"/>
                          <a:cs typeface="Meiryo UI" panose="020B0604030504040204" pitchFamily="50" charset="-128"/>
                        </a:rPr>
                        <a:t>弁当</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882874">
                <a:tc>
                  <a:txBody>
                    <a:bodyPr/>
                    <a:lstStyle/>
                    <a:p>
                      <a:pPr algn="ctr"/>
                      <a:r>
                        <a:rPr kumimoji="1" lang="ja-JP" altLang="en-US" sz="1050" b="1" dirty="0">
                          <a:latin typeface="Meiryo UI" panose="020B0604030504040204" pitchFamily="50" charset="-128"/>
                          <a:ea typeface="Meiryo UI" panose="020B0604030504040204" pitchFamily="50" charset="-128"/>
                          <a:cs typeface="Meiryo UI" panose="020B0604030504040204" pitchFamily="50" charset="-128"/>
                        </a:rPr>
                        <a:t>その他</a:t>
                      </a:r>
                    </a:p>
                  </a:txBody>
                  <a:tcPr anchor="ctr">
                    <a:lnT w="12700" cap="flat" cmpd="sng" algn="ctr">
                      <a:solidFill>
                        <a:schemeClr val="tx1"/>
                      </a:solidFill>
                      <a:prstDash val="solid"/>
                      <a:round/>
                      <a:headEnd type="none" w="med" len="med"/>
                      <a:tailEnd type="none" w="med" len="med"/>
                    </a:lnT>
                  </a:tcPr>
                </a:tc>
                <a:tc>
                  <a:txBody>
                    <a:bodyPr/>
                    <a:lstStyle/>
                    <a:p>
                      <a:pPr algn="ctr"/>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lnT w="12700" cap="flat" cmpd="sng" algn="ctr">
                      <a:solidFill>
                        <a:schemeClr val="tx1"/>
                      </a:solidFill>
                      <a:prstDash val="solid"/>
                      <a:round/>
                      <a:headEnd type="none" w="med" len="med"/>
                      <a:tailEnd type="none" w="med" len="med"/>
                    </a:lnT>
                  </a:tcPr>
                </a:tc>
                <a:tc>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lnT w="12700" cap="flat" cmpd="sng" algn="ctr">
                      <a:solidFill>
                        <a:schemeClr val="tx1"/>
                      </a:solidFill>
                      <a:prstDash val="solid"/>
                      <a:round/>
                      <a:headEnd type="none" w="med" len="med"/>
                      <a:tailEnd type="none" w="med" len="med"/>
                    </a:lnT>
                  </a:tcPr>
                </a:tc>
                <a:tc>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3"/>
                  </a:ext>
                </a:extLst>
              </a:tr>
            </a:tbl>
          </a:graphicData>
        </a:graphic>
      </p:graphicFrame>
      <p:sp>
        <p:nvSpPr>
          <p:cNvPr id="13" name="テキスト ボックス 12"/>
          <p:cNvSpPr txBox="1"/>
          <p:nvPr/>
        </p:nvSpPr>
        <p:spPr>
          <a:xfrm>
            <a:off x="4221088" y="132774"/>
            <a:ext cx="2359231" cy="261610"/>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＜ご記入日＞</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　　</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月　　日</a:t>
            </a:r>
          </a:p>
        </p:txBody>
      </p:sp>
      <p:sp>
        <p:nvSpPr>
          <p:cNvPr id="16" name="テキスト ボックス 15"/>
          <p:cNvSpPr txBox="1"/>
          <p:nvPr/>
        </p:nvSpPr>
        <p:spPr>
          <a:xfrm>
            <a:off x="371917" y="2000672"/>
            <a:ext cx="6250694" cy="1708160"/>
          </a:xfrm>
          <a:prstGeom prst="rect">
            <a:avLst/>
          </a:prstGeom>
          <a:noFill/>
        </p:spPr>
        <p:txBody>
          <a:bodyPr wrap="square" rtlCol="0">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■都道府県名／　　　　　　　　　　　　　　　　　　　　　　　　　　　　　　　　　　　　　　　　　　　　</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■学校名／　　　　　　　　　　　　　　　　　　　　　　　　　　　　　　　男子　　・　　女子</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■代表者名／</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■電話（固定又は携帯）　</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FAX</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7" name="直線コネクタ 16"/>
          <p:cNvCxnSpPr/>
          <p:nvPr/>
        </p:nvCxnSpPr>
        <p:spPr>
          <a:xfrm>
            <a:off x="2066200" y="3296816"/>
            <a:ext cx="4184247"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1457369" y="2936776"/>
            <a:ext cx="4793078"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1389439" y="2648744"/>
            <a:ext cx="4861008"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1457369" y="2288704"/>
            <a:ext cx="4793078"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1060973" y="3656856"/>
            <a:ext cx="3672408"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508688" y="6753200"/>
            <a:ext cx="5440592" cy="769441"/>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＜注意事項＞</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①変更前内容、変更後内容がはっきりとわかるようにご記入ください。</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②送信方法は下記</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つの</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方法よりお願いいたします。</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正方形/長方形 22"/>
          <p:cNvSpPr/>
          <p:nvPr/>
        </p:nvSpPr>
        <p:spPr>
          <a:xfrm>
            <a:off x="37432" y="7329264"/>
            <a:ext cx="6892872" cy="1231106"/>
          </a:xfrm>
          <a:prstGeom prst="rect">
            <a:avLst/>
          </a:prstGeom>
        </p:spPr>
        <p:txBody>
          <a:bodyPr wrap="square">
            <a:spAutoFit/>
          </a:bodyPr>
          <a:lstStyle/>
          <a:p>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【Mail</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利用</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senbatsu_travel@nta.co.jp</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　に</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PDF</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様式で添付し送信ください。</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ＰＤＦ送付の際には、パスワードを付与して頂きますようお願い致します。（パスワードは</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tennis</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にて</a:t>
            </a:r>
            <a:r>
              <a:rPr lang="ja-JP" altLang="en-US" sz="1050" dirty="0"/>
              <a:t>）</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【FAX</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利用</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　　　　　　　　　　　　　　　　　　　　　　　　　　　　　　　　　　に送信ください。</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テキスト ボックス 24"/>
          <p:cNvSpPr txBox="1"/>
          <p:nvPr/>
        </p:nvSpPr>
        <p:spPr>
          <a:xfrm>
            <a:off x="878798" y="7939960"/>
            <a:ext cx="3020478"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cs typeface="Meiryo UI" panose="020B0604030504040204" pitchFamily="50" charset="-128"/>
              </a:rPr>
              <a:t>０９２－４５１－０５５０</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a:extLst>
              <a:ext uri="{FF2B5EF4-FFF2-40B4-BE49-F238E27FC236}">
                <a16:creationId xmlns:a16="http://schemas.microsoft.com/office/drawing/2014/main" id="{374341BF-1FEC-4C28-9451-CC37C5A10E54}"/>
              </a:ext>
            </a:extLst>
          </p:cNvPr>
          <p:cNvSpPr txBox="1"/>
          <p:nvPr/>
        </p:nvSpPr>
        <p:spPr>
          <a:xfrm>
            <a:off x="116631" y="8483925"/>
            <a:ext cx="6529792" cy="975716"/>
          </a:xfrm>
          <a:prstGeom prst="rect">
            <a:avLst/>
          </a:prstGeom>
          <a:noFill/>
        </p:spPr>
        <p:txBody>
          <a:bodyPr wrap="square" rtlCol="0">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個人情報の取り扱いについて</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①当社では、お客様からご提供いただいた個人情報を厳重に管理し、お申込みいただきました旅行の手配、</a:t>
            </a:r>
            <a:endParaRPr lang="en-US" altLang="ja-JP"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cs typeface="メイリオ"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お客様との間の連絡ならびにこれらに付随する業務を行うために利用いたします。</a:t>
            </a:r>
          </a:p>
          <a:p>
            <a:pPr>
              <a:lnSpc>
                <a:spcPts val="1400"/>
              </a:lnSpc>
            </a:pPr>
            <a:r>
              <a:rPr lang="ja-JP" altLang="en-US"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②その他、当社の個人情報の取扱いにつきましては当社ホームページ（</a:t>
            </a:r>
            <a:r>
              <a:rPr lang="en-US" altLang="ja-JP"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https://www.nta.co.jp</a:t>
            </a:r>
            <a:r>
              <a:rPr lang="ja-JP" altLang="ja-JP"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）をご参照ください。</a:t>
            </a:r>
          </a:p>
          <a:p>
            <a:pPr>
              <a:lnSpc>
                <a:spcPts val="1400"/>
              </a:lnSpc>
            </a:pPr>
            <a:r>
              <a:rPr lang="ja-JP" altLang="en-US"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③個人情報の取扱いに関する問い合わせ先</a:t>
            </a:r>
            <a:r>
              <a:rPr lang="ja-JP" altLang="en-US"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a:t>
            </a:r>
            <a:r>
              <a:rPr lang="ja-JP" altLang="ja-JP" sz="9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日本旅行九州法人</a:t>
            </a:r>
            <a:r>
              <a:rPr lang="ja-JP" altLang="en-US" sz="9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営業部</a:t>
            </a:r>
            <a:r>
              <a:rPr lang="en-US" altLang="ja-JP" sz="9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 TEL:092-451-0633</a:t>
            </a:r>
            <a:r>
              <a:rPr lang="ja-JP" altLang="ja-JP" sz="9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　担当：</a:t>
            </a:r>
            <a:r>
              <a:rPr lang="ja-JP" altLang="en-US" sz="900" dirty="0">
                <a:latin typeface="Meiryo UI" panose="020B0604030504040204" pitchFamily="50" charset="-128"/>
                <a:ea typeface="Meiryo UI" panose="020B0604030504040204" pitchFamily="50" charset="-128"/>
                <a:cs typeface="メイリオ" panose="020B0604030504040204" pitchFamily="50" charset="-128"/>
              </a:rPr>
              <a:t>髙橋　宏聡</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a:extLst>
              <a:ext uri="{FF2B5EF4-FFF2-40B4-BE49-F238E27FC236}">
                <a16:creationId xmlns:a16="http://schemas.microsoft.com/office/drawing/2014/main" id="{D243CBF6-CC30-41C4-AFDF-24BCF88EE17B}"/>
              </a:ext>
            </a:extLst>
          </p:cNvPr>
          <p:cNvSpPr txBox="1"/>
          <p:nvPr/>
        </p:nvSpPr>
        <p:spPr>
          <a:xfrm>
            <a:off x="371917" y="1456546"/>
            <a:ext cx="6078741" cy="523220"/>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変更・取消追加が発生した場合は本用紙をご記入の上、メールまたは</a:t>
            </a:r>
            <a:r>
              <a:rPr kumimoji="1" lang="en-US" altLang="ja-JP" sz="1400" dirty="0">
                <a:latin typeface="Meiryo UI" panose="020B0604030504040204" pitchFamily="50" charset="-128"/>
                <a:ea typeface="Meiryo UI" panose="020B0604030504040204" pitchFamily="50" charset="-128"/>
              </a:rPr>
              <a:t>FAX</a:t>
            </a:r>
            <a:r>
              <a:rPr kumimoji="1" lang="ja-JP" altLang="en-US" sz="1400" dirty="0" err="1">
                <a:latin typeface="Meiryo UI" panose="020B0604030504040204" pitchFamily="50" charset="-128"/>
                <a:ea typeface="Meiryo UI" panose="020B0604030504040204" pitchFamily="50" charset="-128"/>
              </a:rPr>
              <a:t>にて</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ご連絡ください。</a:t>
            </a:r>
          </a:p>
        </p:txBody>
      </p:sp>
      <p:sp>
        <p:nvSpPr>
          <p:cNvPr id="2" name="楕円 1">
            <a:extLst>
              <a:ext uri="{FF2B5EF4-FFF2-40B4-BE49-F238E27FC236}">
                <a16:creationId xmlns:a16="http://schemas.microsoft.com/office/drawing/2014/main" id="{89348C98-22AA-87E6-B2AE-3AFC8B1CED53}"/>
              </a:ext>
            </a:extLst>
          </p:cNvPr>
          <p:cNvSpPr/>
          <p:nvPr/>
        </p:nvSpPr>
        <p:spPr>
          <a:xfrm>
            <a:off x="7245424" y="1150084"/>
            <a:ext cx="787676" cy="549047"/>
          </a:xfrm>
          <a:prstGeom prst="ellipse">
            <a:avLst/>
          </a:prstGeom>
          <a:noFill/>
          <a:ln w="349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楕円 6">
            <a:extLst>
              <a:ext uri="{FF2B5EF4-FFF2-40B4-BE49-F238E27FC236}">
                <a16:creationId xmlns:a16="http://schemas.microsoft.com/office/drawing/2014/main" id="{A590370A-A402-CBFB-DC2B-81FC80955A2D}"/>
              </a:ext>
            </a:extLst>
          </p:cNvPr>
          <p:cNvSpPr/>
          <p:nvPr/>
        </p:nvSpPr>
        <p:spPr>
          <a:xfrm>
            <a:off x="7307951" y="2288704"/>
            <a:ext cx="648072" cy="406868"/>
          </a:xfrm>
          <a:prstGeom prst="ellipse">
            <a:avLst/>
          </a:prstGeom>
          <a:noFill/>
          <a:ln w="317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40077750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8301</TotalTime>
  <Words>287</Words>
  <Application>Microsoft Office PowerPoint</Application>
  <PresentationFormat>A4 210 x 297 mm</PresentationFormat>
  <Paragraphs>40</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nishinihon1</dc:creator>
  <cp:lastModifiedBy>nakane</cp:lastModifiedBy>
  <cp:revision>312</cp:revision>
  <cp:lastPrinted>2023-01-30T10:11:19Z</cp:lastPrinted>
  <dcterms:created xsi:type="dcterms:W3CDTF">2018-04-04T08:19:01Z</dcterms:created>
  <dcterms:modified xsi:type="dcterms:W3CDTF">2025-12-02T04:50:52Z</dcterms:modified>
</cp:coreProperties>
</file>