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1" r:id="rId2"/>
  </p:sldIdLst>
  <p:sldSz cx="6858000" cy="9144000" type="screen4x3"/>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30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2840569"/>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1"/>
            <a:ext cx="4800600" cy="2336800"/>
          </a:xfrm>
        </p:spPr>
        <p:txBody>
          <a:bodyPr/>
          <a:lstStyle>
            <a:lvl1pPr marL="0" indent="0" algn="ctr">
              <a:buNone/>
              <a:defRPr>
                <a:solidFill>
                  <a:schemeClr val="tx1">
                    <a:tint val="75000"/>
                  </a:schemeClr>
                </a:solidFill>
              </a:defRPr>
            </a:lvl1pPr>
            <a:lvl2pPr marL="380996" indent="0" algn="ctr">
              <a:buNone/>
              <a:defRPr>
                <a:solidFill>
                  <a:schemeClr val="tx1">
                    <a:tint val="75000"/>
                  </a:schemeClr>
                </a:solidFill>
              </a:defRPr>
            </a:lvl2pPr>
            <a:lvl3pPr marL="761992" indent="0" algn="ctr">
              <a:buNone/>
              <a:defRPr>
                <a:solidFill>
                  <a:schemeClr val="tx1">
                    <a:tint val="75000"/>
                  </a:schemeClr>
                </a:solidFill>
              </a:defRPr>
            </a:lvl3pPr>
            <a:lvl4pPr marL="1142989" indent="0" algn="ctr">
              <a:buNone/>
              <a:defRPr>
                <a:solidFill>
                  <a:schemeClr val="tx1">
                    <a:tint val="75000"/>
                  </a:schemeClr>
                </a:solidFill>
              </a:defRPr>
            </a:lvl4pPr>
            <a:lvl5pPr marL="1523985" indent="0" algn="ctr">
              <a:buNone/>
              <a:defRPr>
                <a:solidFill>
                  <a:schemeClr val="tx1">
                    <a:tint val="75000"/>
                  </a:schemeClr>
                </a:solidFill>
              </a:defRPr>
            </a:lvl5pPr>
            <a:lvl6pPr marL="1904981" indent="0" algn="ctr">
              <a:buNone/>
              <a:defRPr>
                <a:solidFill>
                  <a:schemeClr val="tx1">
                    <a:tint val="75000"/>
                  </a:schemeClr>
                </a:solidFill>
              </a:defRPr>
            </a:lvl6pPr>
            <a:lvl7pPr marL="2285977" indent="0" algn="ctr">
              <a:buNone/>
              <a:defRPr>
                <a:solidFill>
                  <a:schemeClr val="tx1">
                    <a:tint val="75000"/>
                  </a:schemeClr>
                </a:solidFill>
              </a:defRPr>
            </a:lvl7pPr>
            <a:lvl8pPr marL="2666973" indent="0" algn="ctr">
              <a:buNone/>
              <a:defRPr>
                <a:solidFill>
                  <a:schemeClr val="tx1">
                    <a:tint val="75000"/>
                  </a:schemeClr>
                </a:solidFill>
              </a:defRPr>
            </a:lvl8pPr>
            <a:lvl9pPr marL="3047970" indent="0" algn="ctr">
              <a:buNone/>
              <a:defRPr>
                <a:solidFill>
                  <a:schemeClr val="tx1">
                    <a:tint val="75000"/>
                  </a:schemeClr>
                </a:solidFill>
              </a:defRPr>
            </a:lvl9pPr>
          </a:lstStyle>
          <a:p>
            <a:r>
              <a:rPr kumimoji="1" lang="ja-JP" altLang="en-US"/>
              <a:t>マスター サブタイトルの書式設定</a:t>
            </a:r>
          </a:p>
        </p:txBody>
      </p:sp>
    </p:spTree>
    <p:extLst>
      <p:ext uri="{BB962C8B-B14F-4D97-AF65-F5344CB8AC3E}">
        <p14:creationId xmlns:p14="http://schemas.microsoft.com/office/powerpoint/2010/main" val="118706721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3"/>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7"/>
            <a:ext cx="1600200" cy="486833"/>
          </a:xfrm>
          <a:prstGeom prst="rect">
            <a:avLst/>
          </a:prstGeom>
        </p:spPr>
        <p:txBody>
          <a:bodyPr vert="horz" lIns="91440" tIns="45720" rIns="91440" bIns="45720" rtlCol="0" anchor="ctr"/>
          <a:lstStyle>
            <a:lvl1pPr algn="l">
              <a:defRPr sz="10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85E082EA-4980-41F7-B718-5886BEDA6B33}" type="datetime1">
              <a:rPr lang="ja-JP" altLang="en-US" smtClean="0"/>
              <a:t>2025/12/2</a:t>
            </a:fld>
            <a:endParaRPr lang="ja-JP" altLang="en-US"/>
          </a:p>
        </p:txBody>
      </p:sp>
    </p:spTree>
    <p:extLst>
      <p:ext uri="{BB962C8B-B14F-4D97-AF65-F5344CB8AC3E}">
        <p14:creationId xmlns:p14="http://schemas.microsoft.com/office/powerpoint/2010/main" val="3256871133"/>
      </p:ext>
    </p:extLst>
  </p:cSld>
  <p:clrMap bg1="lt1" tx1="dk1" bg2="lt2" tx2="dk2" accent1="accent1" accent2="accent2" accent3="accent3" accent4="accent4" accent5="accent5" accent6="accent6" hlink="hlink" folHlink="folHlink"/>
  <p:sldLayoutIdLst>
    <p:sldLayoutId id="2147483673" r:id="rId1"/>
  </p:sldLayoutIdLst>
  <p:hf sldNum="0" hdr="0" ftr="0" dt="0"/>
  <p:txStyles>
    <p:titleStyle>
      <a:lvl1pPr algn="ctr" defTabSz="761992" rtl="0" eaLnBrk="1" latinLnBrk="0" hangingPunct="1">
        <a:spcBef>
          <a:spcPct val="0"/>
        </a:spcBef>
        <a:buNone/>
        <a:defRPr kumimoji="1" sz="366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285747" indent="-285747" algn="l" defTabSz="761992" rtl="0" eaLnBrk="1" latinLnBrk="0" hangingPunct="1">
        <a:spcBef>
          <a:spcPct val="20000"/>
        </a:spcBef>
        <a:buFont typeface="Arial" panose="020B0604020202020204" pitchFamily="34" charset="0"/>
        <a:buChar char="•"/>
        <a:defRPr kumimoji="1" sz="266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619119" indent="-238123" algn="l" defTabSz="761992" rtl="0" eaLnBrk="1" latinLnBrk="0" hangingPunct="1">
        <a:spcBef>
          <a:spcPct val="20000"/>
        </a:spcBef>
        <a:buFont typeface="Arial" panose="020B0604020202020204" pitchFamily="34" charset="0"/>
        <a:buChar char="–"/>
        <a:defRPr kumimoji="1" sz="2333"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952490" indent="-190498" algn="l" defTabSz="761992"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333487"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714483"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095479"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n-lt"/>
          <a:ea typeface="+mn-ea"/>
          <a:cs typeface="+mn-cs"/>
        </a:defRPr>
      </a:lvl6pPr>
      <a:lvl7pPr marL="2476475"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n-lt"/>
          <a:ea typeface="+mn-ea"/>
          <a:cs typeface="+mn-cs"/>
        </a:defRPr>
      </a:lvl7pPr>
      <a:lvl8pPr marL="2857471"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n-lt"/>
          <a:ea typeface="+mn-ea"/>
          <a:cs typeface="+mn-cs"/>
        </a:defRPr>
      </a:lvl8pPr>
      <a:lvl9pPr marL="3238468" indent="-190498" algn="l" defTabSz="761992" rtl="0" eaLnBrk="1" latinLnBrk="0" hangingPunct="1">
        <a:spcBef>
          <a:spcPct val="20000"/>
        </a:spcBef>
        <a:buFont typeface="Arial" panose="020B0604020202020204" pitchFamily="34" charset="0"/>
        <a:buChar char="•"/>
        <a:defRPr kumimoji="1" sz="1667" kern="1200">
          <a:solidFill>
            <a:schemeClr val="tx1"/>
          </a:solidFill>
          <a:latin typeface="+mn-lt"/>
          <a:ea typeface="+mn-ea"/>
          <a:cs typeface="+mn-cs"/>
        </a:defRPr>
      </a:lvl9pPr>
    </p:bodyStyle>
    <p:otherStyle>
      <a:defPPr>
        <a:defRPr lang="ja-JP"/>
      </a:defPPr>
      <a:lvl1pPr marL="0" algn="l" defTabSz="761992" rtl="0" eaLnBrk="1" latinLnBrk="0" hangingPunct="1">
        <a:defRPr kumimoji="1" sz="1500" kern="1200">
          <a:solidFill>
            <a:schemeClr val="tx1"/>
          </a:solidFill>
          <a:latin typeface="+mn-lt"/>
          <a:ea typeface="+mn-ea"/>
          <a:cs typeface="+mn-cs"/>
        </a:defRPr>
      </a:lvl1pPr>
      <a:lvl2pPr marL="380996" algn="l" defTabSz="761992" rtl="0" eaLnBrk="1" latinLnBrk="0" hangingPunct="1">
        <a:defRPr kumimoji="1" sz="1500" kern="1200">
          <a:solidFill>
            <a:schemeClr val="tx1"/>
          </a:solidFill>
          <a:latin typeface="+mn-lt"/>
          <a:ea typeface="+mn-ea"/>
          <a:cs typeface="+mn-cs"/>
        </a:defRPr>
      </a:lvl2pPr>
      <a:lvl3pPr marL="761992" algn="l" defTabSz="761992" rtl="0" eaLnBrk="1" latinLnBrk="0" hangingPunct="1">
        <a:defRPr kumimoji="1" sz="1500" kern="1200">
          <a:solidFill>
            <a:schemeClr val="tx1"/>
          </a:solidFill>
          <a:latin typeface="+mn-lt"/>
          <a:ea typeface="+mn-ea"/>
          <a:cs typeface="+mn-cs"/>
        </a:defRPr>
      </a:lvl3pPr>
      <a:lvl4pPr marL="1142989" algn="l" defTabSz="761992" rtl="0" eaLnBrk="1" latinLnBrk="0" hangingPunct="1">
        <a:defRPr kumimoji="1" sz="1500" kern="1200">
          <a:solidFill>
            <a:schemeClr val="tx1"/>
          </a:solidFill>
          <a:latin typeface="+mn-lt"/>
          <a:ea typeface="+mn-ea"/>
          <a:cs typeface="+mn-cs"/>
        </a:defRPr>
      </a:lvl4pPr>
      <a:lvl5pPr marL="1523985" algn="l" defTabSz="761992" rtl="0" eaLnBrk="1" latinLnBrk="0" hangingPunct="1">
        <a:defRPr kumimoji="1" sz="1500" kern="1200">
          <a:solidFill>
            <a:schemeClr val="tx1"/>
          </a:solidFill>
          <a:latin typeface="+mn-lt"/>
          <a:ea typeface="+mn-ea"/>
          <a:cs typeface="+mn-cs"/>
        </a:defRPr>
      </a:lvl5pPr>
      <a:lvl6pPr marL="1904981" algn="l" defTabSz="761992" rtl="0" eaLnBrk="1" latinLnBrk="0" hangingPunct="1">
        <a:defRPr kumimoji="1" sz="1500" kern="1200">
          <a:solidFill>
            <a:schemeClr val="tx1"/>
          </a:solidFill>
          <a:latin typeface="+mn-lt"/>
          <a:ea typeface="+mn-ea"/>
          <a:cs typeface="+mn-cs"/>
        </a:defRPr>
      </a:lvl6pPr>
      <a:lvl7pPr marL="2285977" algn="l" defTabSz="761992" rtl="0" eaLnBrk="1" latinLnBrk="0" hangingPunct="1">
        <a:defRPr kumimoji="1" sz="1500" kern="1200">
          <a:solidFill>
            <a:schemeClr val="tx1"/>
          </a:solidFill>
          <a:latin typeface="+mn-lt"/>
          <a:ea typeface="+mn-ea"/>
          <a:cs typeface="+mn-cs"/>
        </a:defRPr>
      </a:lvl7pPr>
      <a:lvl8pPr marL="2666973" algn="l" defTabSz="761992" rtl="0" eaLnBrk="1" latinLnBrk="0" hangingPunct="1">
        <a:defRPr kumimoji="1" sz="1500" kern="1200">
          <a:solidFill>
            <a:schemeClr val="tx1"/>
          </a:solidFill>
          <a:latin typeface="+mn-lt"/>
          <a:ea typeface="+mn-ea"/>
          <a:cs typeface="+mn-cs"/>
        </a:defRPr>
      </a:lvl8pPr>
      <a:lvl9pPr marL="3047970" algn="l" defTabSz="761992" rtl="0" eaLnBrk="1" latinLnBrk="0" hangingPunct="1">
        <a:defRPr kumimoji="1"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p:cNvGraphicFramePr>
            <a:graphicFrameLocks noGrp="1"/>
          </p:cNvGraphicFramePr>
          <p:nvPr>
            <p:extLst>
              <p:ext uri="{D42A27DB-BD31-4B8C-83A1-F6EECF244321}">
                <p14:modId xmlns:p14="http://schemas.microsoft.com/office/powerpoint/2010/main" val="2860391573"/>
              </p:ext>
            </p:extLst>
          </p:nvPr>
        </p:nvGraphicFramePr>
        <p:xfrm>
          <a:off x="977554" y="3568318"/>
          <a:ext cx="4980562" cy="3128371"/>
        </p:xfrm>
        <a:graphic>
          <a:graphicData uri="http://schemas.openxmlformats.org/drawingml/2006/table">
            <a:tbl>
              <a:tblPr firstRow="1" bandRow="1">
                <a:tableStyleId>{5940675A-B579-460E-94D1-54222C63F5DA}</a:tableStyleId>
              </a:tblPr>
              <a:tblGrid>
                <a:gridCol w="900100">
                  <a:extLst>
                    <a:ext uri="{9D8B030D-6E8A-4147-A177-3AD203B41FA5}">
                      <a16:colId xmlns:a16="http://schemas.microsoft.com/office/drawing/2014/main" val="20000"/>
                    </a:ext>
                  </a:extLst>
                </a:gridCol>
                <a:gridCol w="385758">
                  <a:extLst>
                    <a:ext uri="{9D8B030D-6E8A-4147-A177-3AD203B41FA5}">
                      <a16:colId xmlns:a16="http://schemas.microsoft.com/office/drawing/2014/main" val="20001"/>
                    </a:ext>
                  </a:extLst>
                </a:gridCol>
                <a:gridCol w="385758">
                  <a:extLst>
                    <a:ext uri="{9D8B030D-6E8A-4147-A177-3AD203B41FA5}">
                      <a16:colId xmlns:a16="http://schemas.microsoft.com/office/drawing/2014/main" val="20002"/>
                    </a:ext>
                  </a:extLst>
                </a:gridCol>
                <a:gridCol w="385758">
                  <a:extLst>
                    <a:ext uri="{9D8B030D-6E8A-4147-A177-3AD203B41FA5}">
                      <a16:colId xmlns:a16="http://schemas.microsoft.com/office/drawing/2014/main" val="20003"/>
                    </a:ext>
                  </a:extLst>
                </a:gridCol>
                <a:gridCol w="385758">
                  <a:extLst>
                    <a:ext uri="{9D8B030D-6E8A-4147-A177-3AD203B41FA5}">
                      <a16:colId xmlns:a16="http://schemas.microsoft.com/office/drawing/2014/main" val="20004"/>
                    </a:ext>
                  </a:extLst>
                </a:gridCol>
                <a:gridCol w="385758">
                  <a:extLst>
                    <a:ext uri="{9D8B030D-6E8A-4147-A177-3AD203B41FA5}">
                      <a16:colId xmlns:a16="http://schemas.microsoft.com/office/drawing/2014/main" val="20005"/>
                    </a:ext>
                  </a:extLst>
                </a:gridCol>
                <a:gridCol w="385758">
                  <a:extLst>
                    <a:ext uri="{9D8B030D-6E8A-4147-A177-3AD203B41FA5}">
                      <a16:colId xmlns:a16="http://schemas.microsoft.com/office/drawing/2014/main" val="20006"/>
                    </a:ext>
                  </a:extLst>
                </a:gridCol>
                <a:gridCol w="385758">
                  <a:extLst>
                    <a:ext uri="{9D8B030D-6E8A-4147-A177-3AD203B41FA5}">
                      <a16:colId xmlns:a16="http://schemas.microsoft.com/office/drawing/2014/main" val="20007"/>
                    </a:ext>
                  </a:extLst>
                </a:gridCol>
                <a:gridCol w="1380156">
                  <a:extLst>
                    <a:ext uri="{9D8B030D-6E8A-4147-A177-3AD203B41FA5}">
                      <a16:colId xmlns:a16="http://schemas.microsoft.com/office/drawing/2014/main" val="20008"/>
                    </a:ext>
                  </a:extLst>
                </a:gridCol>
              </a:tblGrid>
              <a:tr h="21166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口座名義　カナ</a:t>
                      </a:r>
                    </a:p>
                  </a:txBody>
                  <a:tcPr marL="76200" marR="76200" marT="38100" marB="38100">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tcPr>
                </a:tc>
                <a:tc gridSpan="8">
                  <a:txBody>
                    <a:bodyPr/>
                    <a:lstStyle/>
                    <a:p>
                      <a:pPr algn="ctr"/>
                      <a:endParaRPr kumimoji="1" lang="ja-JP" altLang="en-US" sz="900" b="1"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0"/>
                  </a:ext>
                </a:extLst>
              </a:tr>
              <a:tr h="441390">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口座名義</a:t>
                      </a:r>
                      <a:endParaRPr kumimoji="1" lang="en-US" altLang="ja-JP" sz="9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漢字</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1"/>
                  </a:ext>
                </a:extLst>
              </a:tr>
              <a:tr h="21166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銀行名　カナ</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2"/>
                  </a:ext>
                </a:extLst>
              </a:tr>
              <a:tr h="42004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銀行名　漢字</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3"/>
                  </a:ext>
                </a:extLst>
              </a:tr>
              <a:tr h="21166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支店名　カナ</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4"/>
                  </a:ext>
                </a:extLst>
              </a:tr>
              <a:tr h="42004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支店名　漢字</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5"/>
                  </a:ext>
                </a:extLst>
              </a:tr>
              <a:tr h="211667">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預金種類</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ct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普通　　　・　　　当座　　　・　　　その他（　　　　　　　　　　　　　）</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6"/>
                  </a:ext>
                </a:extLst>
              </a:tr>
              <a:tr h="211667">
                <a:tc rowSpan="2">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口座番号</a:t>
                      </a:r>
                    </a:p>
                  </a:txBody>
                  <a:tcPr marL="76200" marR="76200" marT="38100" marB="38100" anchor="ctr">
                    <a:lnL w="19050" cap="flat" cmpd="sng" algn="ctr">
                      <a:solidFill>
                        <a:schemeClr val="tx1"/>
                      </a:solidFill>
                      <a:prstDash val="solid"/>
                      <a:round/>
                      <a:headEnd type="none" w="med" len="med"/>
                      <a:tailEnd type="none" w="med" len="med"/>
                    </a:lnL>
                  </a:tcPr>
                </a:tc>
                <a:tc gridSpan="8">
                  <a:txBody>
                    <a:bodyPr/>
                    <a:lstStyle/>
                    <a:p>
                      <a:pPr algn="l"/>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＊口座番号は</a:t>
                      </a:r>
                      <a:r>
                        <a:rPr kumimoji="1" lang="en-US" altLang="ja-JP" sz="900" dirty="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桁です（記入は右詰めで記入）</a:t>
                      </a: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7"/>
                  </a:ext>
                </a:extLst>
              </a:tr>
              <a:tr h="358958">
                <a:tc vMerge="1">
                  <a:txBody>
                    <a:bodyPr/>
                    <a:lstStyle/>
                    <a:p>
                      <a:pPr algn="ct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lnR w="190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8"/>
                  </a:ext>
                </a:extLst>
              </a:tr>
              <a:tr h="421129">
                <a:tc>
                  <a:txBody>
                    <a:bodyPr/>
                    <a:lstStyle/>
                    <a:p>
                      <a:pPr algn="ctr"/>
                      <a:r>
                        <a:rPr kumimoji="1" lang="ja-JP" altLang="en-US" sz="900" b="1" dirty="0">
                          <a:latin typeface="Meiryo UI" panose="020B0604030504040204" pitchFamily="50" charset="-128"/>
                          <a:ea typeface="Meiryo UI" panose="020B0604030504040204" pitchFamily="50" charset="-128"/>
                          <a:cs typeface="Meiryo UI" panose="020B0604030504040204" pitchFamily="50" charset="-128"/>
                        </a:rPr>
                        <a:t>備考</a:t>
                      </a:r>
                    </a:p>
                  </a:txBody>
                  <a:tcPr marL="76200" marR="76200" marT="38100" marB="3810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tc gridSpan="8">
                  <a:txBody>
                    <a:bodyPr/>
                    <a:lstStyle/>
                    <a:p>
                      <a:pPr algn="ctr"/>
                      <a:endParaRPr kumimoji="1" lang="en-US" altLang="ja-JP" sz="900" dirty="0">
                        <a:latin typeface="Meiryo UI" panose="020B0604030504040204" pitchFamily="50" charset="-128"/>
                        <a:ea typeface="Meiryo UI" panose="020B0604030504040204" pitchFamily="50" charset="-128"/>
                        <a:cs typeface="Meiryo UI" panose="020B0604030504040204" pitchFamily="50" charset="-128"/>
                      </a:endParaRPr>
                    </a:p>
                  </a:txBody>
                  <a:tcPr marL="76200" marR="76200" marT="38100" marB="38100"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9"/>
                  </a:ext>
                </a:extLst>
              </a:tr>
            </a:tbl>
          </a:graphicData>
        </a:graphic>
      </p:graphicFrame>
      <p:sp>
        <p:nvSpPr>
          <p:cNvPr id="3" name="テキスト ボックス 2"/>
          <p:cNvSpPr txBox="1"/>
          <p:nvPr/>
        </p:nvSpPr>
        <p:spPr>
          <a:xfrm>
            <a:off x="668695" y="773155"/>
            <a:ext cx="3360373" cy="553998"/>
          </a:xfrm>
          <a:prstGeom prst="rect">
            <a:avLst/>
          </a:prstGeom>
          <a:noFill/>
        </p:spPr>
        <p:txBody>
          <a:bodyPr wrap="square" rtlCol="0">
            <a:spAutoFit/>
          </a:bodyPr>
          <a:lstStyle/>
          <a:p>
            <a:pPr defTabSz="761992"/>
            <a:r>
              <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大正製薬リポビタン第</a:t>
            </a:r>
            <a:r>
              <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48</a:t>
            </a:r>
            <a:r>
              <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回全国選抜高校テニス大会</a:t>
            </a:r>
            <a:endPar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株式会社日本旅行</a:t>
            </a:r>
            <a:r>
              <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九州法人営業部　行</a:t>
            </a:r>
          </a:p>
          <a:p>
            <a:pPr defTabSz="761992"/>
            <a:endPar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2252758" y="1091614"/>
            <a:ext cx="2460930" cy="400110"/>
          </a:xfrm>
          <a:prstGeom prst="rect">
            <a:avLst/>
          </a:prstGeom>
        </p:spPr>
        <p:txBody>
          <a:bodyPr wrap="none">
            <a:spAutoFit/>
          </a:bodyPr>
          <a:lstStyle/>
          <a:p>
            <a:pPr defTabSz="761992"/>
            <a:r>
              <a:rPr kumimoji="1"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ご返金先口座確認書</a:t>
            </a:r>
          </a:p>
        </p:txBody>
      </p:sp>
      <p:sp>
        <p:nvSpPr>
          <p:cNvPr id="10" name="正方形/長方形 9"/>
          <p:cNvSpPr/>
          <p:nvPr/>
        </p:nvSpPr>
        <p:spPr>
          <a:xfrm>
            <a:off x="730032" y="6831805"/>
            <a:ext cx="5575160" cy="1446486"/>
          </a:xfrm>
          <a:prstGeom prst="rect">
            <a:avLst/>
          </a:prstGeom>
        </p:spPr>
        <p:txBody>
          <a:bodyPr wrap="square">
            <a:spAutoFit/>
          </a:bodyPr>
          <a:lstStyle/>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利用</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1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senbatsu_travel@nta.co.jp</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PDF</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様式で添付し送信ください。</a:t>
            </a:r>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ＰＤＦ送付の際には、パスワードを付与して頂きますようお願い致します。（パスワードは</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tennis</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にて</a:t>
            </a:r>
            <a:r>
              <a:rPr kumimoji="1" lang="ja-JP" altLang="en-US" sz="876" dirty="0">
                <a:solidFill>
                  <a:prstClr val="black"/>
                </a:solidFill>
                <a:latin typeface="Calibri"/>
                <a:ea typeface="ＭＳ Ｐゴシック" panose="020B0600070205080204" pitchFamily="50" charset="-128"/>
              </a:rPr>
              <a:t>）</a:t>
            </a:r>
            <a:endParaRPr kumimoji="1" lang="en-US" altLang="ja-JP" sz="876" dirty="0">
              <a:solidFill>
                <a:prstClr val="black"/>
              </a:solidFill>
              <a:latin typeface="Calibri"/>
              <a:ea typeface="ＭＳ Ｐゴシック" panose="020B0600070205080204" pitchFamily="50" charset="-128"/>
            </a:endParaRPr>
          </a:p>
          <a:p>
            <a:pPr defTabSz="761992"/>
            <a:endParaRPr kumimoji="1" lang="en-US" altLang="ja-JP" sz="876" dirty="0">
              <a:solidFill>
                <a:prstClr val="black"/>
              </a:solidFill>
              <a:latin typeface="Calibri"/>
              <a:ea typeface="ＭＳ Ｐゴシック" panose="020B0600070205080204" pitchFamily="50" charset="-128"/>
            </a:endParaRPr>
          </a:p>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利用</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に送信ください。</a:t>
            </a:r>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個人情報保護の観点から本書を</a:t>
            </a:r>
            <a:r>
              <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する際は、番号の押し間違いにご注意ください。　　</a:t>
            </a:r>
            <a:endParaRPr kumimoji="1" lang="en-US" altLang="ja-JP" sz="876"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ja-JP" altLang="en-US" sz="876" dirty="0">
              <a:solidFill>
                <a:prstClr val="black"/>
              </a:solidFill>
              <a:latin typeface="Calibri"/>
              <a:ea typeface="ＭＳ Ｐゴシック" panose="020B0600070205080204" pitchFamily="50" charset="-128"/>
            </a:endParaRPr>
          </a:p>
          <a:p>
            <a:pPr defTabSz="761992"/>
            <a:r>
              <a:rPr kumimoji="1" lang="ja-JP" altLang="en-US"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87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4029068" y="555146"/>
            <a:ext cx="2026032" cy="233462"/>
          </a:xfrm>
          <a:prstGeom prst="rect">
            <a:avLst/>
          </a:prstGeom>
          <a:noFill/>
        </p:spPr>
        <p:txBody>
          <a:bodyPr wrap="square" rtlCol="0">
            <a:spAutoFit/>
          </a:bodyPr>
          <a:lstStyle/>
          <a:p>
            <a:pPr algn="r" defTabSz="761992"/>
            <a:r>
              <a:rPr kumimoji="1" lang="ja-JP" altLang="en-US" sz="91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＜ご記入日＞</a:t>
            </a:r>
            <a:r>
              <a:rPr kumimoji="1" lang="en-US" altLang="ja-JP" sz="91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2026</a:t>
            </a:r>
            <a:r>
              <a:rPr kumimoji="1" lang="ja-JP" altLang="en-US" sz="91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　　月　　日</a:t>
            </a:r>
          </a:p>
        </p:txBody>
      </p:sp>
      <p:sp>
        <p:nvSpPr>
          <p:cNvPr id="16" name="テキスト ボックス 15"/>
          <p:cNvSpPr txBox="1"/>
          <p:nvPr/>
        </p:nvSpPr>
        <p:spPr>
          <a:xfrm>
            <a:off x="1004192" y="2235127"/>
            <a:ext cx="5050909" cy="1272400"/>
          </a:xfrm>
          <a:prstGeom prst="rect">
            <a:avLst/>
          </a:prstGeom>
          <a:noFill/>
        </p:spPr>
        <p:txBody>
          <a:bodyPr wrap="square" rtlCol="0">
            <a:spAutoFit/>
          </a:bodyPr>
          <a:lstStyle/>
          <a:p>
            <a:pPr defTabSz="761992"/>
            <a:r>
              <a:rPr kumimoji="1" lang="ja-JP" altLang="en-US"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■都道府県名／　　　　　　　　　　　　　　　　　　　　　　　　　　　　　　　　　　　</a:t>
            </a:r>
            <a:endParaRPr kumimoji="1" lang="en-US" altLang="ja-JP"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■学校名／　　　　　　　　　　　　　　　　　　　　　　男子　　・　　女子</a:t>
            </a:r>
            <a:endParaRPr kumimoji="1" lang="en-US" altLang="ja-JP"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■代表者名／</a:t>
            </a:r>
            <a:endParaRPr kumimoji="1" lang="en-US" altLang="ja-JP"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endPar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r>
              <a:rPr kumimoji="1" lang="ja-JP" altLang="en-US" sz="116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■電話（固定又は携帯）　　　　　　　　　　　　　　　　　　　　　　　　　　　　　　　　　　</a:t>
            </a:r>
          </a:p>
        </p:txBody>
      </p:sp>
      <p:cxnSp>
        <p:nvCxnSpPr>
          <p:cNvPr id="17" name="直線コネクタ 16"/>
          <p:cNvCxnSpPr/>
          <p:nvPr/>
        </p:nvCxnSpPr>
        <p:spPr>
          <a:xfrm>
            <a:off x="2655873" y="3470229"/>
            <a:ext cx="306034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016797" y="3181626"/>
            <a:ext cx="369096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826310" y="2858732"/>
            <a:ext cx="3900433"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2092082" y="2540347"/>
            <a:ext cx="3540393"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1748814" y="7341526"/>
            <a:ext cx="2497236" cy="265586"/>
          </a:xfrm>
          <a:prstGeom prst="rect">
            <a:avLst/>
          </a:prstGeom>
          <a:noFill/>
        </p:spPr>
        <p:txBody>
          <a:bodyPr wrap="square" rtlCol="0">
            <a:spAutoFit/>
          </a:bodyPr>
          <a:lstStyle/>
          <a:p>
            <a:pPr defTabSz="761992"/>
            <a:r>
              <a:rPr kumimoji="1" lang="ja-JP" altLang="en-US" sz="112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０９２－４５１－０５５０</a:t>
            </a:r>
          </a:p>
        </p:txBody>
      </p:sp>
      <p:cxnSp>
        <p:nvCxnSpPr>
          <p:cNvPr id="4" name="直線コネクタ 3"/>
          <p:cNvCxnSpPr>
            <a:cxnSpLocks/>
          </p:cNvCxnSpPr>
          <p:nvPr/>
        </p:nvCxnSpPr>
        <p:spPr>
          <a:xfrm>
            <a:off x="4597040" y="5907711"/>
            <a:ext cx="1361072" cy="3093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44B2F013-7761-4DED-AFFB-C295E232C3F4}"/>
              </a:ext>
            </a:extLst>
          </p:cNvPr>
          <p:cNvSpPr txBox="1"/>
          <p:nvPr/>
        </p:nvSpPr>
        <p:spPr>
          <a:xfrm>
            <a:off x="668695" y="7839359"/>
            <a:ext cx="5441493" cy="844527"/>
          </a:xfrm>
          <a:prstGeom prst="rect">
            <a:avLst/>
          </a:prstGeom>
          <a:noFill/>
        </p:spPr>
        <p:txBody>
          <a:bodyPr wrap="square" rtlCol="0">
            <a:spAutoFit/>
          </a:bodyPr>
          <a:lstStyle/>
          <a:p>
            <a:pPr defTabSz="761992"/>
            <a:r>
              <a:rPr kumimoji="1"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個人情報の取り扱いについて</a:t>
            </a:r>
            <a:endParaRPr kumimoji="1"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761992">
              <a:lnSpc>
                <a:spcPts val="1167"/>
              </a:lnSpc>
            </a:pPr>
            <a:r>
              <a:rPr kumimoji="1" lang="ja-JP" altLang="en-US" sz="833"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①当社では、お客様からご提供いただいた個人情報を厳重に管理し、お申込みいただきました旅行の手配、</a:t>
            </a:r>
            <a:endParaRPr kumimoji="1" lang="en-US"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endParaRPr>
          </a:p>
          <a:p>
            <a:pPr defTabSz="761992">
              <a:lnSpc>
                <a:spcPts val="1167"/>
              </a:lnSpc>
            </a:pPr>
            <a:r>
              <a:rPr kumimoji="1" lang="ja-JP" altLang="en-US"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　　　　　</a:t>
            </a:r>
            <a:r>
              <a:rPr kumimoji="1" lang="ja-JP"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お客様との間の連絡ならびにこれらに付随する業務を行うために利用いたします。</a:t>
            </a:r>
          </a:p>
          <a:p>
            <a:pPr defTabSz="761992">
              <a:lnSpc>
                <a:spcPts val="1167"/>
              </a:lnSpc>
            </a:pPr>
            <a:r>
              <a:rPr kumimoji="1" lang="ja-JP" altLang="en-US"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　　　</a:t>
            </a:r>
            <a:r>
              <a:rPr kumimoji="1" lang="ja-JP"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②その他、当社の個人情報の取扱いにつきましては当社ホームページ（</a:t>
            </a:r>
            <a:r>
              <a:rPr kumimoji="1" lang="en-US"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https://www.nta.co.jp</a:t>
            </a:r>
            <a:r>
              <a:rPr kumimoji="1" lang="ja-JP"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）をご参照ください。</a:t>
            </a:r>
          </a:p>
          <a:p>
            <a:pPr defTabSz="761992">
              <a:lnSpc>
                <a:spcPts val="1167"/>
              </a:lnSpc>
            </a:pPr>
            <a:r>
              <a:rPr kumimoji="1" lang="ja-JP" altLang="en-US"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　　　</a:t>
            </a:r>
            <a:r>
              <a:rPr kumimoji="1" lang="ja-JP" altLang="ja-JP"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③個人情報の取扱いに関する問い合わせ先</a:t>
            </a:r>
            <a:r>
              <a:rPr kumimoji="1" lang="ja-JP" altLang="en-US" sz="833"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ja-JP"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日本旅行九州法人</a:t>
            </a:r>
            <a:r>
              <a:rPr kumimoji="1" lang="ja-JP" altLang="en-US"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営業部</a:t>
            </a:r>
            <a:r>
              <a:rPr kumimoji="1" lang="en-US" altLang="ja-JP"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 TEL:092-451-0633</a:t>
            </a:r>
            <a:r>
              <a:rPr kumimoji="1" lang="ja-JP" altLang="ja-JP"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　担当：</a:t>
            </a:r>
            <a:r>
              <a:rPr kumimoji="1" lang="ja-JP" altLang="en-US" sz="750" dirty="0">
                <a:solidFill>
                  <a:prstClr val="black"/>
                </a:solidFill>
                <a:latin typeface="Meiryo UI" panose="020B0604030504040204" pitchFamily="50" charset="-128"/>
                <a:ea typeface="Meiryo UI" panose="020B0604030504040204" pitchFamily="50" charset="-128"/>
                <a:cs typeface="メイリオ" panose="020B0604030504040204" pitchFamily="50" charset="-128"/>
              </a:rPr>
              <a:t>髙橋　宏聡</a:t>
            </a:r>
            <a:endParaRPr kumimoji="1" lang="en-US" altLang="ja-JP" sz="7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a:extLst>
              <a:ext uri="{FF2B5EF4-FFF2-40B4-BE49-F238E27FC236}">
                <a16:creationId xmlns:a16="http://schemas.microsoft.com/office/drawing/2014/main" id="{B3FD8E56-D481-4921-AAD7-94DC7B07A189}"/>
              </a:ext>
            </a:extLst>
          </p:cNvPr>
          <p:cNvSpPr txBox="1"/>
          <p:nvPr/>
        </p:nvSpPr>
        <p:spPr>
          <a:xfrm>
            <a:off x="986063" y="1513708"/>
            <a:ext cx="5065618" cy="631135"/>
          </a:xfrm>
          <a:prstGeom prst="rect">
            <a:avLst/>
          </a:prstGeom>
          <a:noFill/>
        </p:spPr>
        <p:txBody>
          <a:bodyPr wrap="square" rtlCol="0">
            <a:spAutoFit/>
          </a:bodyPr>
          <a:lstStyle/>
          <a:p>
            <a:pPr defTabSz="761992"/>
            <a:r>
              <a:rPr kumimoji="1" lang="ja-JP" altLang="en-US" sz="1167" dirty="0">
                <a:solidFill>
                  <a:prstClr val="black"/>
                </a:solidFill>
                <a:latin typeface="Meiryo UI" panose="020B0604030504040204" pitchFamily="50" charset="-128"/>
                <a:ea typeface="Meiryo UI" panose="020B0604030504040204" pitchFamily="50" charset="-128"/>
              </a:rPr>
              <a:t>変更・取消に伴うご返金は銀行振込にて対応させていただきます。</a:t>
            </a:r>
            <a:endParaRPr kumimoji="1" lang="en-US" altLang="ja-JP" sz="1167" dirty="0">
              <a:solidFill>
                <a:prstClr val="black"/>
              </a:solidFill>
              <a:latin typeface="Meiryo UI" panose="020B0604030504040204" pitchFamily="50" charset="-128"/>
              <a:ea typeface="Meiryo UI" panose="020B0604030504040204" pitchFamily="50" charset="-128"/>
            </a:endParaRPr>
          </a:p>
          <a:p>
            <a:pPr defTabSz="761992"/>
            <a:r>
              <a:rPr kumimoji="1" lang="ja-JP" altLang="en-US" sz="1167" dirty="0">
                <a:solidFill>
                  <a:prstClr val="black"/>
                </a:solidFill>
                <a:latin typeface="Meiryo UI" panose="020B0604030504040204" pitchFamily="50" charset="-128"/>
                <a:ea typeface="Meiryo UI" panose="020B0604030504040204" pitchFamily="50" charset="-128"/>
              </a:rPr>
              <a:t>本用紙にてお振込み口座をお知らせください。</a:t>
            </a:r>
            <a:endParaRPr kumimoji="1" lang="en-US" altLang="ja-JP" sz="1167" dirty="0">
              <a:solidFill>
                <a:prstClr val="black"/>
              </a:solidFill>
              <a:latin typeface="Meiryo UI" panose="020B0604030504040204" pitchFamily="50" charset="-128"/>
              <a:ea typeface="Meiryo UI" panose="020B0604030504040204" pitchFamily="50" charset="-128"/>
            </a:endParaRPr>
          </a:p>
          <a:p>
            <a:pPr defTabSz="761992"/>
            <a:r>
              <a:rPr kumimoji="1" lang="ja-JP" altLang="en-US" sz="1167" dirty="0">
                <a:solidFill>
                  <a:prstClr val="black"/>
                </a:solidFill>
                <a:latin typeface="Meiryo UI" panose="020B0604030504040204" pitchFamily="50" charset="-128"/>
                <a:ea typeface="Meiryo UI" panose="020B0604030504040204" pitchFamily="50" charset="-128"/>
              </a:rPr>
              <a:t>着金には</a:t>
            </a:r>
            <a:r>
              <a:rPr kumimoji="1" lang="en-US" altLang="ja-JP" sz="1167" dirty="0">
                <a:solidFill>
                  <a:prstClr val="black"/>
                </a:solidFill>
                <a:latin typeface="Meiryo UI" panose="020B0604030504040204" pitchFamily="50" charset="-128"/>
                <a:ea typeface="Meiryo UI" panose="020B0604030504040204" pitchFamily="50" charset="-128"/>
              </a:rPr>
              <a:t>10</a:t>
            </a:r>
            <a:r>
              <a:rPr kumimoji="1" lang="ja-JP" altLang="en-US" sz="1167" dirty="0">
                <a:solidFill>
                  <a:prstClr val="black"/>
                </a:solidFill>
                <a:latin typeface="Meiryo UI" panose="020B0604030504040204" pitchFamily="50" charset="-128"/>
                <a:ea typeface="Meiryo UI" panose="020B0604030504040204" pitchFamily="50" charset="-128"/>
              </a:rPr>
              <a:t>日程度かかる場合がございます。</a:t>
            </a:r>
          </a:p>
        </p:txBody>
      </p:sp>
      <p:sp>
        <p:nvSpPr>
          <p:cNvPr id="2" name="楕円 1">
            <a:extLst>
              <a:ext uri="{FF2B5EF4-FFF2-40B4-BE49-F238E27FC236}">
                <a16:creationId xmlns:a16="http://schemas.microsoft.com/office/drawing/2014/main" id="{0FD5E4BE-65A3-B078-25BF-B47A453E2779}"/>
              </a:ext>
            </a:extLst>
          </p:cNvPr>
          <p:cNvSpPr/>
          <p:nvPr/>
        </p:nvSpPr>
        <p:spPr>
          <a:xfrm>
            <a:off x="7520940" y="2593622"/>
            <a:ext cx="548640" cy="415919"/>
          </a:xfrm>
          <a:prstGeom prst="ellipse">
            <a:avLst/>
          </a:prstGeom>
          <a:noFill/>
          <a:ln w="317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506491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TotalTime>
  <Words>313</Words>
  <Application>Microsoft Office PowerPoint</Application>
  <PresentationFormat>画面に合わせる (4:3)</PresentationFormat>
  <Paragraphs>42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船越　美帆</dc:creator>
  <cp:lastModifiedBy>nakane</cp:lastModifiedBy>
  <cp:revision>8</cp:revision>
  <dcterms:created xsi:type="dcterms:W3CDTF">2023-02-02T03:06:43Z</dcterms:created>
  <dcterms:modified xsi:type="dcterms:W3CDTF">2025-12-02T04:50:27Z</dcterms:modified>
</cp:coreProperties>
</file>